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7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3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4FE6F-42D1-4ECA-AA3C-79ABD7DBF5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F9AD92-B5AB-4521-B713-E3A59EDB5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6EF49-0496-4F44-A58E-E31F492A5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F68-7CC8-4256-9E1A-B3843684B4C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40501-2CED-4E41-8058-B4D3179D2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C0AFD-2454-41CB-91B5-E0D762739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5F5C-E345-45CB-8A6A-4C655598D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952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7ED12-091C-4391-A8BC-2AD82E0F1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446019-43AB-42FA-9A78-34080D4508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9F62DE-8473-4D86-A91B-741630508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F68-7CC8-4256-9E1A-B3843684B4C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E325A-041F-40E6-AF56-8B71D5205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8769B-C74B-4AAD-A174-863325FC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5F5C-E345-45CB-8A6A-4C655598D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496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02F36C4-43EC-4899-ACA6-8220F7A8324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FFFA5-0C0C-4F3B-AB53-208C04BDC3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38D817-CE67-4540-BFB4-BFC162AC6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F68-7CC8-4256-9E1A-B3843684B4C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39394-02AB-469E-84ED-F75C31C42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29432-763B-4A8C-AC5B-85C5BF8D7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5F5C-E345-45CB-8A6A-4C655598D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41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VA AGM Minutes 16 October 2019">
            <a:extLst>
              <a:ext uri="{FF2B5EF4-FFF2-40B4-BE49-F238E27FC236}">
                <a16:creationId xmlns:a16="http://schemas.microsoft.com/office/drawing/2014/main" id="{D52E31EF-8FE9-4861-9606-7E67CAED28C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44" y="6296114"/>
            <a:ext cx="606365" cy="425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3C9FF4C-CE70-4C7B-A972-40ABEB730A7C}"/>
              </a:ext>
            </a:extLst>
          </p:cNvPr>
          <p:cNvCxnSpPr/>
          <p:nvPr userDrawn="1"/>
        </p:nvCxnSpPr>
        <p:spPr>
          <a:xfrm>
            <a:off x="0" y="6192602"/>
            <a:ext cx="121920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">
            <a:extLst>
              <a:ext uri="{FF2B5EF4-FFF2-40B4-BE49-F238E27FC236}">
                <a16:creationId xmlns:a16="http://schemas.microsoft.com/office/drawing/2014/main" id="{2E3D8D70-AD8F-4797-B957-A2ED6F4FBF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67751" y="136525"/>
            <a:ext cx="10586049" cy="1045290"/>
          </a:xfrm>
        </p:spPr>
        <p:txBody>
          <a:bodyPr>
            <a:noAutofit/>
          </a:bodyPr>
          <a:lstStyle>
            <a:lvl1pPr>
              <a:defRPr sz="4400" b="0" baseline="0">
                <a:solidFill>
                  <a:srgbClr val="0173A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add title</a:t>
            </a:r>
            <a:endParaRPr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72DD53-89EE-4B5C-BCA0-21DB812CFF62}"/>
              </a:ext>
            </a:extLst>
          </p:cNvPr>
          <p:cNvSpPr txBox="1"/>
          <p:nvPr userDrawn="1"/>
        </p:nvSpPr>
        <p:spPr>
          <a:xfrm>
            <a:off x="9946359" y="6370294"/>
            <a:ext cx="1837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www.westcottvillage.com</a:t>
            </a:r>
          </a:p>
        </p:txBody>
      </p:sp>
    </p:spTree>
    <p:extLst>
      <p:ext uri="{BB962C8B-B14F-4D97-AF65-F5344CB8AC3E}">
        <p14:creationId xmlns:p14="http://schemas.microsoft.com/office/powerpoint/2010/main" val="1932953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0E5D2-4916-4BC9-BC97-3BACFDF9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A54B1-4C5D-4B2F-97DA-58A04225B9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C6A541-E9B6-4C28-AB45-951B3F9F5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F68-7CC8-4256-9E1A-B3843684B4C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9ACB5-B95B-42FE-887E-98CA27826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CCD936-F6B7-4699-AFA9-FBFF9A5E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5F5C-E345-45CB-8A6A-4C655598D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61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B3EE-7531-4A5F-A1EF-2B295D337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60E78-C999-409D-9146-790F6B9FF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294B2-CFFE-497D-A341-9F98D6B71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8C3CF-7E0F-40C9-89BF-C79498C65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F68-7CC8-4256-9E1A-B3843684B4C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A4E680-67E3-4CD8-9A1E-97C1E1A0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62E1D-CDEE-4537-AB09-0E36E7886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5F5C-E345-45CB-8A6A-4C655598D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230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F78B4-8803-4B33-A334-B8F7951A1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3E71D9-8E61-44EB-82DE-7E33FE47A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780E1A-115D-43AC-9D80-B6BD04D11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FE1304-35D9-4DC4-BABC-5E4B6E388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C67FF7-2634-46AF-B11B-36ED91BBD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8DC26F-E2A1-4DC0-B35B-02F9389D1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F68-7CC8-4256-9E1A-B3843684B4C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26A0DF-B838-4944-9E3C-D24AD47CA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652AA7-2DDE-424A-AF18-FE0CE3826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5F5C-E345-45CB-8A6A-4C655598D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728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AF646-736A-4A90-953A-C5E9117AA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F012C-EF9B-4A8D-B6B7-7F48FD267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F68-7CC8-4256-9E1A-B3843684B4C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7FE9B-734A-4646-8D6F-7626B41BE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C8E34-BB81-4216-8076-EC581CEA3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5F5C-E345-45CB-8A6A-4C655598D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763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E98531-CE6D-400B-9AB8-EA1E66E21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F68-7CC8-4256-9E1A-B3843684B4C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EFE966-841C-4594-90BC-44AB7384D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3C3594-A88E-428F-82D5-4BFEC934E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5F5C-E345-45CB-8A6A-4C655598D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90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78AD2-B0CF-4F31-AD72-2874A808B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5B3A1-CE0F-4B6A-94A0-8B0F5A81E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FB2D71-A6B6-4088-8821-5F8480383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B0BFCB-DFA0-4DE9-BAAD-A5E065FF4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F68-7CC8-4256-9E1A-B3843684B4C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C5F98-7EBD-41E3-8659-54D555CE9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89B73E-1FAC-4B4F-BD17-E54C52B48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5F5C-E345-45CB-8A6A-4C655598D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892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613DE-22E6-41A1-9433-026D5D85D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96A51E1-486A-4F15-AC30-BB12B76BA3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D4EB4-EC76-47BC-92F4-BEB5AB5B3D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49E22E-1532-409E-BB4D-00BF2AFFD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7AF68-7CC8-4256-9E1A-B3843684B4C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6E6AAE-DB2E-4462-879D-6B2CEA58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A76844-A1DB-4D67-94C2-A07F827ED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25F5C-E345-45CB-8A6A-4C655598D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702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5767B63-5457-4FFF-AD36-ED280B0EF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FA1579-8672-4137-8E7D-181ADC7E4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7A5D6-E338-443E-A961-E62DBFB70D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7AF68-7CC8-4256-9E1A-B3843684B4C6}" type="datetimeFigureOut">
              <a:rPr lang="en-GB" smtClean="0"/>
              <a:t>26/07/2022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E393C5-6607-4A3F-890E-C5CBD5329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7CB2D3-37DB-48B2-9944-E689DBD8FF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25F5C-E345-45CB-8A6A-4C655598DF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144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VA AGM Minutes 16 October 2019">
            <a:extLst>
              <a:ext uri="{FF2B5EF4-FFF2-40B4-BE49-F238E27FC236}">
                <a16:creationId xmlns:a16="http://schemas.microsoft.com/office/drawing/2014/main" id="{E781FCDA-BF06-48ED-9D1B-21612D96ED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16" y="666750"/>
            <a:ext cx="1401656" cy="983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3916F2-D821-46C6-9772-85A1977AC54A}"/>
              </a:ext>
            </a:extLst>
          </p:cNvPr>
          <p:cNvSpPr txBox="1"/>
          <p:nvPr/>
        </p:nvSpPr>
        <p:spPr>
          <a:xfrm>
            <a:off x="587284" y="3236463"/>
            <a:ext cx="938391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173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Community Infrastructure Levy (CIL)</a:t>
            </a:r>
          </a:p>
          <a:p>
            <a:endParaRPr lang="en-GB" sz="4000" b="1" dirty="0">
              <a:solidFill>
                <a:srgbClr val="0173A9"/>
              </a:solidFill>
              <a:latin typeface="Bahnschrift SemiBold Condensed" panose="020B0502040204020203" pitchFamily="34" charset="0"/>
            </a:endParaRPr>
          </a:p>
          <a:p>
            <a:endParaRPr lang="en-GB" sz="2000" b="1" dirty="0">
              <a:solidFill>
                <a:srgbClr val="0173A9"/>
              </a:solidFill>
              <a:latin typeface="Bahnschrift SemiBold Condensed" panose="020B0502040204020203" pitchFamily="34" charset="0"/>
            </a:endParaRPr>
          </a:p>
          <a:p>
            <a:r>
              <a:rPr lang="en-GB" sz="2000" b="1" dirty="0">
                <a:solidFill>
                  <a:srgbClr val="0173A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March 2022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546ED27-6225-4ED2-97D4-ABF56E1784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87" y="3409950"/>
            <a:ext cx="47625" cy="3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2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586233-7941-4D80-9BA3-9597F80B3CF1}"/>
              </a:ext>
            </a:extLst>
          </p:cNvPr>
          <p:cNvSpPr txBox="1"/>
          <p:nvPr/>
        </p:nvSpPr>
        <p:spPr>
          <a:xfrm>
            <a:off x="609600" y="226423"/>
            <a:ext cx="93839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173A9"/>
                </a:solidFill>
              </a:rPr>
              <a:t>Community Infrastructure Levy (CIL)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290F3-D2C5-4C4B-AEA5-6E772CA4ABE6}"/>
              </a:ext>
            </a:extLst>
          </p:cNvPr>
          <p:cNvSpPr txBox="1"/>
          <p:nvPr/>
        </p:nvSpPr>
        <p:spPr>
          <a:xfrm>
            <a:off x="793331" y="1482313"/>
            <a:ext cx="10605337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CIL is a levy on new development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Funds infrastructure needed to support growth in the area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Funds are collected by the local authority and divided: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5% retained by MVDC to administer the scheme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25% for the community if a Neighbourhood Plan is in place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70% for strategic infrastructure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Unparished areas make individual applications to MVDC for their funds through an “eligible organisation”, usually a community group, residents’ association or a registered charity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WVA is an eligible organisation and provides the democratic platform to prioritise allocation of CIL for projects in Westcott </a:t>
            </a:r>
          </a:p>
        </p:txBody>
      </p:sp>
    </p:spTree>
    <p:extLst>
      <p:ext uri="{BB962C8B-B14F-4D97-AF65-F5344CB8AC3E}">
        <p14:creationId xmlns:p14="http://schemas.microsoft.com/office/powerpoint/2010/main" val="2405300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586233-7941-4D80-9BA3-9597F80B3CF1}"/>
              </a:ext>
            </a:extLst>
          </p:cNvPr>
          <p:cNvSpPr txBox="1"/>
          <p:nvPr/>
        </p:nvSpPr>
        <p:spPr>
          <a:xfrm>
            <a:off x="609600" y="226423"/>
            <a:ext cx="31250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173A9"/>
                </a:solidFill>
              </a:rPr>
              <a:t>CIL Projects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290F3-D2C5-4C4B-AEA5-6E772CA4ABE6}"/>
              </a:ext>
            </a:extLst>
          </p:cNvPr>
          <p:cNvSpPr txBox="1"/>
          <p:nvPr/>
        </p:nvSpPr>
        <p:spPr>
          <a:xfrm>
            <a:off x="793331" y="1482313"/>
            <a:ext cx="1060533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For provision, improvement, replacement, operation or maintenance of infrastructure, </a:t>
            </a:r>
            <a:r>
              <a:rPr lang="en-GB" sz="20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Anything else addressing the demands that development places on an area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Definition of infrastructure is broad: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Roads and other transport infrastructure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Flood defences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Schools and educational facilities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Medical facilities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Sporting and recreational facilities and open spaces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Projects should benefit the community widely, be deliverable and viable long term (e.g. consider on-going maintenance)</a:t>
            </a:r>
          </a:p>
        </p:txBody>
      </p:sp>
    </p:spTree>
    <p:extLst>
      <p:ext uri="{BB962C8B-B14F-4D97-AF65-F5344CB8AC3E}">
        <p14:creationId xmlns:p14="http://schemas.microsoft.com/office/powerpoint/2010/main" val="32708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586233-7941-4D80-9BA3-9597F80B3CF1}"/>
              </a:ext>
            </a:extLst>
          </p:cNvPr>
          <p:cNvSpPr txBox="1"/>
          <p:nvPr/>
        </p:nvSpPr>
        <p:spPr>
          <a:xfrm>
            <a:off x="609600" y="226423"/>
            <a:ext cx="4543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173A9"/>
                </a:solidFill>
              </a:rPr>
              <a:t>Example Projects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290F3-D2C5-4C4B-AEA5-6E772CA4ABE6}"/>
              </a:ext>
            </a:extLst>
          </p:cNvPr>
          <p:cNvSpPr txBox="1"/>
          <p:nvPr/>
        </p:nvSpPr>
        <p:spPr>
          <a:xfrm>
            <a:off x="793331" y="1482313"/>
            <a:ext cx="1060533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MVDC published spend:-</a:t>
            </a:r>
          </a:p>
          <a:p>
            <a:pPr>
              <a:spcAft>
                <a:spcPts val="600"/>
              </a:spcAft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2020/2021: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10 projects ranging from £261.50 to £30,000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Vehicle activated signs, bulb planting, planters, bollards, play spaces, steps and ramps, memorial bench etc</a:t>
            </a:r>
          </a:p>
          <a:p>
            <a:pPr lvl="2">
              <a:spcAft>
                <a:spcPts val="600"/>
              </a:spcAft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2019/2020: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14 projects ranging from £40.50 to £9,570</a:t>
            </a:r>
          </a:p>
          <a:p>
            <a:pPr marL="1200150" lvl="2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Playspace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improvements, wall repairs, tree work, signage, environmental works, verge repairs, painting bollards etc</a:t>
            </a:r>
          </a:p>
        </p:txBody>
      </p:sp>
    </p:spTree>
    <p:extLst>
      <p:ext uri="{BB962C8B-B14F-4D97-AF65-F5344CB8AC3E}">
        <p14:creationId xmlns:p14="http://schemas.microsoft.com/office/powerpoint/2010/main" val="583137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B586233-7941-4D80-9BA3-9597F80B3CF1}"/>
              </a:ext>
            </a:extLst>
          </p:cNvPr>
          <p:cNvSpPr txBox="1"/>
          <p:nvPr/>
        </p:nvSpPr>
        <p:spPr>
          <a:xfrm>
            <a:off x="609600" y="226423"/>
            <a:ext cx="5633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173A9"/>
                </a:solidFill>
              </a:rPr>
              <a:t>Applying for Funding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6B290F3-D2C5-4C4B-AEA5-6E772CA4ABE6}"/>
              </a:ext>
            </a:extLst>
          </p:cNvPr>
          <p:cNvSpPr txBox="1"/>
          <p:nvPr/>
        </p:nvSpPr>
        <p:spPr>
          <a:xfrm>
            <a:off x="793331" y="1482313"/>
            <a:ext cx="1060533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MVDC collected £108,000 CIL from The Crown development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Current “CIL pot” for Westcott has c. £29,300 available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More CIL expected with future development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Applications need to be made to MVDC by an eligible organisation (WVA)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Applications for grants for 100% funding will be considered but MVDC normally expect to see match funding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WVA are now inviting project ideas from organisations across the village for infrastructure projects, large and small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WVA will sponsor applications from organisations and assist with their applications</a:t>
            </a:r>
          </a:p>
        </p:txBody>
      </p:sp>
    </p:spTree>
    <p:extLst>
      <p:ext uri="{BB962C8B-B14F-4D97-AF65-F5344CB8AC3E}">
        <p14:creationId xmlns:p14="http://schemas.microsoft.com/office/powerpoint/2010/main" val="955158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7E2CFE3-8BD3-405C-A1DE-BB00C0E411C4}"/>
              </a:ext>
            </a:extLst>
          </p:cNvPr>
          <p:cNvSpPr txBox="1"/>
          <p:nvPr/>
        </p:nvSpPr>
        <p:spPr>
          <a:xfrm>
            <a:off x="4721008" y="2783618"/>
            <a:ext cx="27537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>
                <a:solidFill>
                  <a:srgbClr val="0173A9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3803257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2724</TotalTime>
  <Words>350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Bahnschrift SemiBold Condensed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Lund</dc:creator>
  <cp:lastModifiedBy>Jo Astor</cp:lastModifiedBy>
  <cp:revision>32</cp:revision>
  <dcterms:created xsi:type="dcterms:W3CDTF">2020-04-29T19:17:51Z</dcterms:created>
  <dcterms:modified xsi:type="dcterms:W3CDTF">2022-07-26T12:26:18Z</dcterms:modified>
</cp:coreProperties>
</file>